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5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8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0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1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2"/>
  </p:sldMasterIdLst>
  <p:notesMasterIdLst>
    <p:notesMasterId r:id="rId24"/>
  </p:notesMasterIdLst>
  <p:handoutMasterIdLst>
    <p:handoutMasterId r:id="rId25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8288000" cy="10287000"/>
  <p:notesSz cx="6858000" cy="9144000"/>
  <p:embeddedFontLst>
    <p:embeddedFont>
      <p:font typeface="Arita Buri Bold" panose="020B0604020202020204" charset="-12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ejaVu Serif Bold" panose="020B0604020202020204" charset="0"/>
      <p:regular r:id="rId31"/>
    </p:embeddedFont>
    <p:embeddedFont>
      <p:font typeface="Arimo" panose="020B0604020202020204" charset="0"/>
      <p:regular r:id="rId32"/>
    </p:embeddedFont>
    <p:embeddedFont>
      <p:font typeface="Abril Fatface" panose="020B0604020202020204" charset="0"/>
      <p:regular r:id="rId33"/>
    </p:embeddedFont>
    <p:embeddedFont>
      <p:font typeface="Decalotype Medium" panose="020B0604020202020204" charset="0"/>
      <p:regular r:id="rId34"/>
    </p:embeddedFont>
    <p:embeddedFont>
      <p:font typeface="HK Grotesk Light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68580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r"/>
            <a:r>
              <a:rPr lang="en-US" sz="900" b="1" smtClean="0">
                <a:solidFill>
                  <a:srgbClr val="BFBFBF"/>
                </a:solidFill>
                <a:latin typeface="Arial" panose="020B0604020202020204" pitchFamily="34" charset="0"/>
              </a:rPr>
              <a:t>UNCLASSIFIED
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293B0-670A-4F28-92D6-E14C4B4ECEEC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r"/>
            <a:r>
              <a:rPr lang="en-US" sz="900" b="1" smtClean="0">
                <a:solidFill>
                  <a:srgbClr val="BFBFBF"/>
                </a:solidFill>
                <a:latin typeface="Arial" panose="020B0604020202020204" pitchFamily="34" charset="0"/>
              </a:rPr>
              <a:t>UNCLASSIFIED
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FA40E-53AA-4428-A47D-D70B8D368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2088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  <p:custDataLst>
              <p:tags r:id="rId2"/>
            </p:custDataLst>
          </p:nvPr>
        </p:nvSpPr>
        <p:spPr>
          <a:xfrm>
            <a:off x="0" y="0"/>
            <a:ext cx="68580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US" sz="900" b="1" i="0" u="none">
                <a:solidFill>
                  <a:srgbClr val="BFBFB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9C621-DF96-4DE7-81B4-75E71AE0E9D2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3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US" sz="900" b="1" i="0" u="none">
                <a:solidFill>
                  <a:srgbClr val="BFBFB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D3FB0-1FD5-4DD2-AB30-145FEB94B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352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4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4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notesMaster" Target="../notesMasters/notes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991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3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6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8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93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62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82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486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17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90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91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020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3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436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37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0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63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36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223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06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D3FB0-1FD5-4DD2-AB30-145FEB94BE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46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0"/>
            <a:ext cx="18288000" cy="365125"/>
          </a:xfrm>
        </p:spPr>
        <p:txBody>
          <a:bodyPr/>
          <a:lstStyle>
            <a:lvl1pPr algn="r">
              <a:defRPr lang="en-US" sz="900" b="1" i="0" u="none">
                <a:solidFill>
                  <a:srgbClr val="BFBFB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20.png"/><Relationship Id="rId5" Type="http://schemas.openxmlformats.org/officeDocument/2006/relationships/image" Target="../media/image35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image" Target="../media/image22.png"/><Relationship Id="rId5" Type="http://schemas.openxmlformats.org/officeDocument/2006/relationships/image" Target="../media/image39.sv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24.png"/><Relationship Id="rId5" Type="http://schemas.openxmlformats.org/officeDocument/2006/relationships/image" Target="../media/image42.sv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image" Target="../media/image26.png"/><Relationship Id="rId5" Type="http://schemas.openxmlformats.org/officeDocument/2006/relationships/image" Target="../media/image45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image" Target="../media/image28.png"/><Relationship Id="rId5" Type="http://schemas.openxmlformats.org/officeDocument/2006/relationships/image" Target="../media/image49.sv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image" Target="../media/image33.png"/><Relationship Id="rId5" Type="http://schemas.openxmlformats.org/officeDocument/2006/relationships/image" Target="../media/image55.sv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image" Target="../media/image34.png"/><Relationship Id="rId5" Type="http://schemas.openxmlformats.org/officeDocument/2006/relationships/image" Target="../media/image55.sv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image" Target="../media/image35.png"/><Relationship Id="rId5" Type="http://schemas.openxmlformats.org/officeDocument/2006/relationships/image" Target="../media/image31.sv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5.sv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63.sv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image" Target="../media/image37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7.svg"/><Relationship Id="rId10" Type="http://schemas.openxmlformats.org/officeDocument/2006/relationships/image" Target="../media/image35.png"/><Relationship Id="rId4" Type="http://schemas.openxmlformats.org/officeDocument/2006/relationships/image" Target="../media/image36.png"/><Relationship Id="rId9" Type="http://schemas.openxmlformats.org/officeDocument/2006/relationships/image" Target="../media/image31.sv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5" Type="http://schemas.openxmlformats.org/officeDocument/2006/relationships/image" Target="../media/image31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image" Target="../media/image41.png"/><Relationship Id="rId5" Type="http://schemas.openxmlformats.org/officeDocument/2006/relationships/image" Target="../media/image69.svg"/><Relationship Id="rId4" Type="http://schemas.openxmlformats.org/officeDocument/2006/relationships/image" Target="../media/image40.png"/><Relationship Id="rId9" Type="http://schemas.openxmlformats.org/officeDocument/2006/relationships/image" Target="../media/image7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12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9.png"/><Relationship Id="rId5" Type="http://schemas.openxmlformats.org/officeDocument/2006/relationships/image" Target="../media/image16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13.png"/><Relationship Id="rId5" Type="http://schemas.openxmlformats.org/officeDocument/2006/relationships/image" Target="../media/image21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15.png"/><Relationship Id="rId5" Type="http://schemas.openxmlformats.org/officeDocument/2006/relationships/image" Target="../media/image31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0705" y="1778439"/>
            <a:ext cx="7983695" cy="5550041"/>
            <a:chOff x="0" y="527585"/>
            <a:chExt cx="10644927" cy="7400055"/>
          </a:xfrm>
        </p:grpSpPr>
        <p:sp>
          <p:nvSpPr>
            <p:cNvPr id="3" name="TextBox 3"/>
            <p:cNvSpPr txBox="1"/>
            <p:nvPr/>
          </p:nvSpPr>
          <p:spPr>
            <a:xfrm>
              <a:off x="0" y="527585"/>
              <a:ext cx="10644927" cy="37959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1107"/>
                </a:lnSpc>
              </a:pPr>
              <a:r>
                <a:rPr lang="en-US" sz="10783" spc="-107" dirty="0">
                  <a:solidFill>
                    <a:srgbClr val="264C3D"/>
                  </a:solidFill>
                  <a:latin typeface="Arita Buri Bold"/>
                </a:rPr>
                <a:t>S</a:t>
              </a:r>
              <a:r>
                <a:rPr lang="en-US" sz="10783" spc="-107" dirty="0" smtClean="0">
                  <a:solidFill>
                    <a:srgbClr val="264C3D"/>
                  </a:solidFill>
                  <a:latin typeface="Arita Buri Bold"/>
                </a:rPr>
                <a:t>ystems </a:t>
              </a:r>
              <a:r>
                <a:rPr lang="en-US" sz="10783" spc="-107" dirty="0">
                  <a:solidFill>
                    <a:srgbClr val="264C3D"/>
                  </a:solidFill>
                  <a:latin typeface="Arita Buri Bold"/>
                </a:rPr>
                <a:t>E</a:t>
              </a:r>
              <a:r>
                <a:rPr lang="en-US" sz="10783" spc="-107" dirty="0" smtClean="0">
                  <a:solidFill>
                    <a:srgbClr val="264C3D"/>
                  </a:solidFill>
                  <a:latin typeface="Arita Buri Bold"/>
                </a:rPr>
                <a:t>ngineering</a:t>
              </a:r>
              <a:endParaRPr lang="en-US" sz="10783" spc="-107" dirty="0">
                <a:solidFill>
                  <a:srgbClr val="264C3D"/>
                </a:solidFill>
                <a:latin typeface="Arita Buri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471665"/>
              <a:ext cx="10348332" cy="245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09"/>
                </a:lnSpc>
              </a:pPr>
              <a:r>
                <a:rPr lang="en-US" sz="2649" spc="105">
                  <a:solidFill>
                    <a:srgbClr val="FFFFFF"/>
                  </a:solidFill>
                  <a:latin typeface="HK Grotesk Light"/>
                </a:rPr>
                <a:t>The elements, or parts, can include people, hardware, software, facilities, policies, and documents; that is, all things required to produce system-level results.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4524093">
            <a:off x="9078522" y="-75278"/>
            <a:ext cx="7501714" cy="88556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8935057" y="1741041"/>
            <a:ext cx="7788643" cy="614368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87507" y="8658690"/>
            <a:ext cx="5798939" cy="112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1"/>
              </a:lnSpc>
            </a:pPr>
            <a:r>
              <a:rPr lang="en-US" sz="3186">
                <a:solidFill>
                  <a:srgbClr val="264C3D"/>
                </a:solidFill>
                <a:latin typeface="DejaVu Serif Bold"/>
              </a:rPr>
              <a:t>Osman Mert Can Kaynak </a:t>
            </a:r>
          </a:p>
          <a:p>
            <a:pPr algn="ctr">
              <a:lnSpc>
                <a:spcPts val="4461"/>
              </a:lnSpc>
            </a:pPr>
            <a:r>
              <a:rPr lang="en-US" sz="3186">
                <a:solidFill>
                  <a:srgbClr val="264C3D"/>
                </a:solidFill>
                <a:latin typeface="DejaVu Serif Bold"/>
              </a:rPr>
              <a:t>Ankara,Temmuz 2021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435037"/>
            <a:ext cx="8593701" cy="6948763"/>
            <a:chOff x="0" y="0"/>
            <a:chExt cx="11458268" cy="9265017"/>
          </a:xfrm>
        </p:grpSpPr>
        <p:sp>
          <p:nvSpPr>
            <p:cNvPr id="3" name="TextBox 3"/>
            <p:cNvSpPr txBox="1"/>
            <p:nvPr/>
          </p:nvSpPr>
          <p:spPr>
            <a:xfrm>
              <a:off x="0" y="6280"/>
              <a:ext cx="11458268" cy="4759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270"/>
                </a:lnSpc>
              </a:pPr>
              <a:r>
                <a:rPr lang="en-US" sz="5700">
                  <a:solidFill>
                    <a:srgbClr val="264C3D"/>
                  </a:solidFill>
                  <a:latin typeface="Arita Buri Bold"/>
                </a:rPr>
                <a:t>PLANNING, ORGANIZING, AND MANAGING.</a:t>
              </a:r>
            </a:p>
            <a:p>
              <a:pPr marL="0" lvl="0" indent="0">
                <a:lnSpc>
                  <a:spcPts val="8800"/>
                </a:lnSpc>
              </a:pPr>
              <a:endParaRPr lang="en-US" sz="5700">
                <a:solidFill>
                  <a:srgbClr val="264C3D"/>
                </a:solidFill>
                <a:latin typeface="Arita Buri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7593144"/>
              <a:ext cx="10777840" cy="915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460"/>
                </a:lnSpc>
              </a:pPr>
              <a:r>
                <a:rPr lang="en-US" sz="4199">
                  <a:solidFill>
                    <a:srgbClr val="264C3D"/>
                  </a:solidFill>
                  <a:latin typeface="Arita Buri Bold"/>
                </a:rPr>
                <a:t>Organizing: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652192"/>
              <a:ext cx="10777840" cy="618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</a:pPr>
              <a:r>
                <a:rPr lang="en-US" sz="2800" u="none">
                  <a:solidFill>
                    <a:srgbClr val="FFFFFF"/>
                  </a:solidFill>
                  <a:latin typeface="HK Grotesk Light"/>
                </a:rPr>
                <a:t>Coordinating Activities and Resources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550669"/>
              <a:ext cx="10777840" cy="915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460"/>
                </a:lnSpc>
              </a:pPr>
              <a:r>
                <a:rPr lang="en-US" sz="4199">
                  <a:solidFill>
                    <a:srgbClr val="264C3D"/>
                  </a:solidFill>
                  <a:latin typeface="Arita Buri Bold"/>
                </a:rPr>
                <a:t>Planning and Decision Making: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651801"/>
              <a:ext cx="10777840" cy="581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52"/>
                </a:lnSpc>
              </a:pPr>
              <a:r>
                <a:rPr lang="en-US" sz="2608" u="none">
                  <a:solidFill>
                    <a:srgbClr val="FFFFFF"/>
                  </a:solidFill>
                  <a:latin typeface="HK Grotesk Light"/>
                </a:rPr>
                <a:t> Determining Courses of Action,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9279580">
            <a:off x="1487146" y="1319477"/>
            <a:ext cx="6478766" cy="764804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823691" y="2494689"/>
            <a:ext cx="7805675" cy="5297622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9774928">
            <a:off x="9551031" y="1437368"/>
            <a:ext cx="7412264" cy="7412264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727430" y="1709450"/>
            <a:ext cx="5657873" cy="5657850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791888" y="2301216"/>
            <a:ext cx="6272978" cy="3443531"/>
            <a:chOff x="0" y="0"/>
            <a:chExt cx="8363971" cy="4591375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8363971" cy="91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460"/>
                </a:lnSpc>
              </a:pPr>
              <a:r>
                <a:rPr lang="en-US" sz="4200">
                  <a:solidFill>
                    <a:srgbClr val="09427D"/>
                  </a:solidFill>
                  <a:latin typeface="Arita Buri Bold"/>
                </a:rPr>
                <a:t> Leading: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94583"/>
              <a:ext cx="8363971" cy="12755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M</a:t>
              </a:r>
              <a:r>
                <a:rPr lang="en-US" sz="2800" u="none">
                  <a:solidFill>
                    <a:srgbClr val="FFFFFF"/>
                  </a:solidFill>
                  <a:latin typeface="HK Grotesk Light"/>
                </a:rPr>
                <a:t>anaging, Motivating and Directing People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943820"/>
              <a:ext cx="8363971" cy="918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460"/>
                </a:lnSpc>
              </a:pPr>
              <a:r>
                <a:rPr lang="en-US" sz="4200">
                  <a:solidFill>
                    <a:srgbClr val="09427D"/>
                  </a:solidFill>
                  <a:latin typeface="Arita Buri Bold"/>
                </a:rPr>
                <a:t>Controlling: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972438"/>
              <a:ext cx="8363971" cy="61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Monito</a:t>
              </a:r>
              <a:r>
                <a:rPr lang="en-US" sz="2800" u="none">
                  <a:solidFill>
                    <a:srgbClr val="FFFFFF"/>
                  </a:solidFill>
                  <a:latin typeface="HK Grotesk Light"/>
                </a:rPr>
                <a:t>ring and Evaluating activities.</a:t>
              </a:r>
            </a:p>
          </p:txBody>
        </p:sp>
      </p:grpSp>
      <p:sp>
        <p:nvSpPr>
          <p:cNvPr id="11" name="Footer Placeholder 10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8099999">
            <a:off x="1171316" y="1568044"/>
            <a:ext cx="8019830" cy="80198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93952" y="2953179"/>
            <a:ext cx="5931593" cy="329095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01609" y="3281805"/>
            <a:ext cx="7159244" cy="3430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7999">
                <a:solidFill>
                  <a:srgbClr val="264C3D"/>
                </a:solidFill>
                <a:latin typeface="Arita Buri Bold"/>
              </a:rPr>
              <a:t>System development models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05892" y="1033705"/>
            <a:ext cx="4134108" cy="1526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00"/>
              </a:lnSpc>
            </a:pPr>
            <a:r>
              <a:rPr lang="en-US" sz="8500" dirty="0" smtClean="0">
                <a:solidFill>
                  <a:srgbClr val="264C3D"/>
                </a:solidFill>
                <a:latin typeface="Decalotype Medium"/>
              </a:rPr>
              <a:t>V-model</a:t>
            </a:r>
            <a:endParaRPr lang="en-US" sz="8500" dirty="0">
              <a:solidFill>
                <a:srgbClr val="264C3D"/>
              </a:solidFill>
              <a:latin typeface="Decalotype Medium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47951" y="987826"/>
            <a:ext cx="8311349" cy="8311349"/>
            <a:chOff x="0" y="0"/>
            <a:chExt cx="11081798" cy="110817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 rot="5219993">
              <a:off x="268710" y="268710"/>
              <a:ext cx="10544378" cy="10544378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838205" y="1801316"/>
              <a:ext cx="9405389" cy="7479165"/>
            </a:xfrm>
            <a:prstGeom prst="rect">
              <a:avLst/>
            </a:prstGeom>
          </p:spPr>
        </p:pic>
      </p:grpSp>
      <p:grpSp>
        <p:nvGrpSpPr>
          <p:cNvPr id="5" name="Group 5"/>
          <p:cNvGrpSpPr/>
          <p:nvPr/>
        </p:nvGrpSpPr>
        <p:grpSpPr>
          <a:xfrm>
            <a:off x="327776" y="1028700"/>
            <a:ext cx="11129221" cy="1617144"/>
            <a:chOff x="0" y="0"/>
            <a:chExt cx="14838962" cy="2156192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14838962" cy="1404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677"/>
                </a:lnSpc>
              </a:pPr>
              <a:r>
                <a:rPr lang="en-US" sz="6979">
                  <a:solidFill>
                    <a:srgbClr val="09427D"/>
                  </a:solidFill>
                  <a:latin typeface="Arita Buri Bold"/>
                </a:rPr>
                <a:t>who is  system engineer ?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63904"/>
              <a:ext cx="14192846" cy="4922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94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52205" y="3085864"/>
            <a:ext cx="6201553" cy="1935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 dirty="0">
                <a:solidFill>
                  <a:srgbClr val="FFFFFF"/>
                </a:solidFill>
                <a:latin typeface="HK Grotesk Light"/>
              </a:rPr>
              <a:t>It is the person who performs the production, design, maintenance and the infrastructures that make up the </a:t>
            </a:r>
            <a:r>
              <a:rPr lang="en-US" sz="2700" dirty="0" smtClean="0">
                <a:solidFill>
                  <a:srgbClr val="FFFFFF"/>
                </a:solidFill>
                <a:latin typeface="HK Grotesk Light"/>
              </a:rPr>
              <a:t>systems.</a:t>
            </a:r>
            <a:endParaRPr lang="en-US" sz="2700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2205" y="5897673"/>
            <a:ext cx="6201553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HK Grotesk Light"/>
              </a:rPr>
              <a:t>It works to carry out the systematic work of the project based on cost and time constraints.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5400000">
            <a:off x="4186170" y="5509656"/>
            <a:ext cx="4134496" cy="48806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5400000">
            <a:off x="9775958" y="5957616"/>
            <a:ext cx="3375550" cy="39847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7318190">
            <a:off x="7202283" y="3617823"/>
            <a:ext cx="2982954" cy="352131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/>
          <a:srcRect l="36" r="2093" b="8052"/>
          <a:stretch>
            <a:fillRect/>
          </a:stretch>
        </p:blipFill>
        <p:spPr>
          <a:xfrm>
            <a:off x="5159077" y="4195295"/>
            <a:ext cx="7969846" cy="50630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813075" y="571211"/>
            <a:ext cx="10727221" cy="2824795"/>
            <a:chOff x="0" y="0"/>
            <a:chExt cx="14302962" cy="3766393"/>
          </a:xfrm>
        </p:grpSpPr>
        <p:sp>
          <p:nvSpPr>
            <p:cNvPr id="7" name="TextBox 7"/>
            <p:cNvSpPr txBox="1"/>
            <p:nvPr/>
          </p:nvSpPr>
          <p:spPr>
            <a:xfrm>
              <a:off x="0" y="-69229"/>
              <a:ext cx="14302962" cy="1834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60"/>
                </a:lnSpc>
              </a:pPr>
              <a:r>
                <a:rPr lang="en-US" sz="4200">
                  <a:solidFill>
                    <a:srgbClr val="09427D"/>
                  </a:solidFill>
                  <a:latin typeface="Arita Buri Bold"/>
                </a:rPr>
                <a:t>bre</a:t>
              </a:r>
              <a:r>
                <a:rPr lang="en-US" sz="4200" u="none">
                  <a:solidFill>
                    <a:srgbClr val="09427D"/>
                  </a:solidFill>
                  <a:latin typeface="Arita Buri Bold"/>
                </a:rPr>
                <a:t>ak down the requirements</a:t>
              </a:r>
            </a:p>
            <a:p>
              <a:pPr marL="0" lvl="0" indent="0" algn="ctr">
                <a:lnSpc>
                  <a:spcPts val="5460"/>
                </a:lnSpc>
              </a:pPr>
              <a:endParaRPr lang="en-US" sz="4200" u="none">
                <a:solidFill>
                  <a:srgbClr val="09427D"/>
                </a:solidFill>
                <a:latin typeface="Arita Buri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81472"/>
              <a:ext cx="14302962" cy="1730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97"/>
                </a:lnSpc>
              </a:pPr>
              <a:r>
                <a:rPr lang="en-US" sz="2498" u="none">
                  <a:solidFill>
                    <a:srgbClr val="09427D"/>
                  </a:solidFill>
                  <a:latin typeface="HK Grotesk Light"/>
                </a:rPr>
                <a:t>a hierarchical, usually tree-shaped description of all project requirements which must be present in the end product in order to deliver the expected business value.</a:t>
              </a: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80097" y="4220020"/>
            <a:ext cx="8120972" cy="48725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328185" y="438106"/>
            <a:ext cx="10824797" cy="313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>
                <a:solidFill>
                  <a:srgbClr val="000000"/>
                </a:solidFill>
                <a:latin typeface="Abril Fatface"/>
              </a:rPr>
              <a:t>ORGANIZATIONAL STRUCTURES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832539" y="1794329"/>
            <a:ext cx="7426761" cy="4858261"/>
            <a:chOff x="0" y="0"/>
            <a:chExt cx="9902348" cy="6477681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"/>
              <a:ext cx="9902348" cy="30890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799"/>
                </a:lnSpc>
              </a:pPr>
              <a:r>
                <a:rPr lang="en-US" sz="8000">
                  <a:solidFill>
                    <a:srgbClr val="264C3D"/>
                  </a:solidFill>
                  <a:latin typeface="Arita Buri Bold"/>
                </a:rPr>
                <a:t>Divisional Structure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508486"/>
              <a:ext cx="9902348" cy="29691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79"/>
                </a:lnSpc>
              </a:pPr>
              <a:r>
                <a:rPr lang="en-US" sz="3200" spc="128">
                  <a:solidFill>
                    <a:srgbClr val="FFFFFF"/>
                  </a:solidFill>
                  <a:latin typeface="HK Grotesk Light"/>
                </a:rPr>
                <a:t>The departmental structure is the second most common structure in America after the functional structure. It divides the work into sections. 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7351815">
            <a:off x="1375955" y="1301811"/>
            <a:ext cx="7412922" cy="76833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28700" y="1794329"/>
            <a:ext cx="8298445" cy="5761341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1112919">
            <a:off x="1675366" y="1184973"/>
            <a:ext cx="7638374" cy="79170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051352" y="1391838"/>
            <a:ext cx="6886402" cy="65233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730291" y="1589355"/>
            <a:ext cx="6529009" cy="2327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7999">
                <a:solidFill>
                  <a:srgbClr val="264C3D"/>
                </a:solidFill>
                <a:latin typeface="Arita Buri Bold"/>
              </a:rPr>
              <a:t>Matrix Structure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97737" y="4398032"/>
            <a:ext cx="7405866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264C3D"/>
                </a:solidFill>
                <a:latin typeface="Arita Buri Bold"/>
              </a:rPr>
              <a:t>The matrix structure is organized on the basis of both function and product. This build uses more teams to get things done.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1739024">
            <a:off x="28175" y="885446"/>
            <a:ext cx="8898435" cy="88984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743846" y="2816920"/>
            <a:ext cx="6874534" cy="503548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497737" y="1367498"/>
            <a:ext cx="6377979" cy="231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8000">
                <a:solidFill>
                  <a:srgbClr val="264C3D"/>
                </a:solidFill>
                <a:latin typeface="Arita Buri Bold"/>
              </a:rPr>
              <a:t>Functional Structure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97737" y="4398032"/>
            <a:ext cx="7405866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264C3D"/>
                </a:solidFill>
                <a:latin typeface="Arita Buri Bold"/>
              </a:rPr>
              <a:t>The most distinctive feature of this model is to leave the execution of the functions in the enterprise to the experts.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764684">
            <a:off x="1585489" y="4099119"/>
            <a:ext cx="1780040" cy="18449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4216357">
            <a:off x="1585489" y="6519511"/>
            <a:ext cx="1780040" cy="184498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2043672" y="4591933"/>
            <a:ext cx="863673" cy="8593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1739024">
            <a:off x="9339909" y="2013210"/>
            <a:ext cx="6260579" cy="626057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9386233" y="2863871"/>
            <a:ext cx="5663541" cy="414845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585489" y="1695831"/>
            <a:ext cx="1780040" cy="18449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2252077" y="2188645"/>
            <a:ext cx="446865" cy="8593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2043672" y="7012325"/>
            <a:ext cx="924038" cy="859355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3672664" y="1914161"/>
            <a:ext cx="4542474" cy="1408324"/>
            <a:chOff x="0" y="0"/>
            <a:chExt cx="6056631" cy="187776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1798"/>
              <a:ext cx="6056631" cy="755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Arita Buri Bold"/>
                </a:rPr>
                <a:t>EIA/IS 632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91450"/>
              <a:ext cx="6056631" cy="1090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</a:pPr>
              <a:r>
                <a:rPr lang="en-US" sz="2400" spc="24">
                  <a:solidFill>
                    <a:srgbClr val="264C3D"/>
                  </a:solidFill>
                  <a:latin typeface="HK Grotesk Light"/>
                </a:rPr>
                <a:t>Processes For Engineering System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63139" y="6924470"/>
            <a:ext cx="4542474" cy="1035065"/>
            <a:chOff x="0" y="0"/>
            <a:chExt cx="6056631" cy="138008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1798"/>
              <a:ext cx="6056631" cy="755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Arita Buri Bold"/>
                </a:rPr>
                <a:t>CMMI-DEV v2.0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60881"/>
              <a:ext cx="6056631" cy="463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979"/>
                </a:lnSpc>
              </a:pPr>
              <a:r>
                <a:rPr lang="en-US" sz="2127" spc="21">
                  <a:solidFill>
                    <a:srgbClr val="264C3D"/>
                  </a:solidFill>
                  <a:latin typeface="HK Grotesk Light"/>
                </a:rPr>
                <a:t>O</a:t>
              </a:r>
              <a:r>
                <a:rPr lang="en-US" sz="2127" u="none" spc="21">
                  <a:solidFill>
                    <a:srgbClr val="264C3D"/>
                  </a:solidFill>
                  <a:latin typeface="HK Grotesk Light"/>
                </a:rPr>
                <a:t>rganizations That Develop Products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672664" y="4528271"/>
            <a:ext cx="4542474" cy="986679"/>
            <a:chOff x="0" y="0"/>
            <a:chExt cx="6056631" cy="131557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1798"/>
              <a:ext cx="6056631" cy="755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Arita Buri Bold"/>
                </a:rPr>
                <a:t>ISO/IEC 15288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791450"/>
              <a:ext cx="6056631" cy="528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</a:pPr>
              <a:r>
                <a:rPr lang="en-US" sz="2400" spc="24">
                  <a:solidFill>
                    <a:srgbClr val="264C3D"/>
                  </a:solidFill>
                  <a:latin typeface="HK Grotesk Light"/>
                </a:rPr>
                <a:t>System Life Cycle Processes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779305" y="375899"/>
            <a:ext cx="7213855" cy="123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0"/>
              </a:lnSpc>
            </a:pPr>
            <a:r>
              <a:rPr lang="en-US" sz="3550">
                <a:solidFill>
                  <a:srgbClr val="000000"/>
                </a:solidFill>
                <a:latin typeface="Abril Fatface"/>
              </a:rPr>
              <a:t>SYSTEM ENGINEERING STANDARDS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9701209">
            <a:off x="5968292" y="2420356"/>
            <a:ext cx="5208478" cy="53985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327457" y="1417432"/>
            <a:ext cx="4098897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19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rita Buri Bold"/>
              </a:rPr>
              <a:t>System development models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364971" y="7722160"/>
            <a:ext cx="4928627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Arita Buri Bold"/>
              </a:rPr>
              <a:t>SYSTEM ENGINEERING STANDARDS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340352" y="3515304"/>
            <a:ext cx="3088168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Arita Buri Bold"/>
              </a:rPr>
              <a:t>who </a:t>
            </a:r>
            <a:r>
              <a:rPr lang="en-US" sz="3600" dirty="0" smtClean="0">
                <a:solidFill>
                  <a:srgbClr val="FFFFFF"/>
                </a:solidFill>
                <a:latin typeface="Arita Buri Bold"/>
              </a:rPr>
              <a:t>is system engineer ?</a:t>
            </a:r>
            <a:endParaRPr lang="en-US" sz="1023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364970" y="5636029"/>
            <a:ext cx="3551429" cy="1103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320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  <a:latin typeface="Arita Buri Bold"/>
              </a:rPr>
              <a:t>Organizatıonal structures</a:t>
            </a:r>
            <a:r>
              <a:rPr lang="en-US" sz="3200" dirty="0" smtClean="0">
                <a:solidFill>
                  <a:srgbClr val="FFFFFF"/>
                </a:solidFill>
                <a:latin typeface="Arita Buri Bold"/>
              </a:rPr>
              <a:t> </a:t>
            </a:r>
            <a:endParaRPr lang="en-US" sz="3200" dirty="0">
              <a:solidFill>
                <a:srgbClr val="FFFFFF"/>
              </a:solidFill>
              <a:latin typeface="Arita Buri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47806" y="4562749"/>
            <a:ext cx="4472006" cy="104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2"/>
              </a:lnSpc>
            </a:pPr>
            <a:r>
              <a:rPr lang="en-US" sz="3125" dirty="0">
                <a:solidFill>
                  <a:srgbClr val="FFFFFF"/>
                </a:solidFill>
                <a:latin typeface="Arita Buri Bold"/>
              </a:rPr>
              <a:t>PRESENTATION </a:t>
            </a:r>
            <a:r>
              <a:rPr lang="en-US" sz="3125" dirty="0" smtClean="0">
                <a:solidFill>
                  <a:srgbClr val="FFFFFF"/>
                </a:solidFill>
                <a:latin typeface="Arita Buri Bold"/>
              </a:rPr>
              <a:t>CONTENT</a:t>
            </a:r>
            <a:endParaRPr lang="en-US" sz="3125" dirty="0">
              <a:solidFill>
                <a:srgbClr val="FFFFFF"/>
              </a:solidFill>
              <a:latin typeface="Arita Buri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2318355" y="1586101"/>
            <a:ext cx="607202" cy="7186833"/>
            <a:chOff x="0" y="0"/>
            <a:chExt cx="809602" cy="9582445"/>
          </a:xfrm>
        </p:grpSpPr>
        <p:sp>
          <p:nvSpPr>
            <p:cNvPr id="9" name="AutoShape 9"/>
            <p:cNvSpPr/>
            <p:nvPr/>
          </p:nvSpPr>
          <p:spPr>
            <a:xfrm>
              <a:off x="352044" y="404801"/>
              <a:ext cx="105515" cy="8772842"/>
            </a:xfrm>
            <a:prstGeom prst="rect">
              <a:avLst/>
            </a:prstGeom>
            <a:solidFill>
              <a:srgbClr val="EDEDED"/>
            </a:solidFill>
          </p:spPr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833421"/>
              <a:ext cx="809602" cy="809602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09602" cy="809602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772842"/>
              <a:ext cx="809602" cy="809602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2924281"/>
              <a:ext cx="809602" cy="809602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659615" y="1417432"/>
            <a:ext cx="4360185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6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Arita Buri Bold"/>
              </a:rPr>
              <a:t>What Is </a:t>
            </a:r>
            <a:r>
              <a:rPr lang="en-US" sz="3300" dirty="0" smtClean="0">
                <a:solidFill>
                  <a:srgbClr val="FFFFFF"/>
                </a:solidFill>
                <a:latin typeface="Arita Buri Bold"/>
              </a:rPr>
              <a:t>a system ?</a:t>
            </a:r>
            <a:endParaRPr lang="en-US" sz="723" dirty="0">
              <a:solidFill>
                <a:srgbClr val="FFFFFF"/>
              </a:solidFill>
              <a:latin typeface="Arita Buri Bold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1659616" y="7511191"/>
            <a:ext cx="4550623" cy="2108868"/>
            <a:chOff x="0" y="-31284"/>
            <a:chExt cx="6067498" cy="281182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31284"/>
              <a:ext cx="6067498" cy="14508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Arita Buri Bold"/>
                </a:rPr>
                <a:t>Technical Management Processes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246016"/>
              <a:ext cx="6067498" cy="534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59615" y="5683537"/>
            <a:ext cx="4817385" cy="1696004"/>
            <a:chOff x="0" y="-31284"/>
            <a:chExt cx="6221470" cy="2811824"/>
          </a:xfrm>
        </p:grpSpPr>
        <p:sp>
          <p:nvSpPr>
            <p:cNvPr id="19" name="TextBox 19"/>
            <p:cNvSpPr txBox="1"/>
            <p:nvPr/>
          </p:nvSpPr>
          <p:spPr>
            <a:xfrm>
              <a:off x="79044" y="-31284"/>
              <a:ext cx="6142426" cy="18284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Arita Buri Bold" panose="020B0604020202020204" charset="-127"/>
                  <a:ea typeface="Arita Buri Bold" panose="020B0604020202020204" charset="-127"/>
                </a:rPr>
                <a:t>Systems engineering processes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246016"/>
              <a:ext cx="5395137" cy="534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659615" y="3515304"/>
            <a:ext cx="3945429" cy="88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60"/>
              </a:lnSpc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  <a:latin typeface="Arita Buri Bold"/>
              </a:rPr>
              <a:t>What is </a:t>
            </a:r>
            <a:r>
              <a:rPr lang="en-US" sz="3600" dirty="0" smtClean="0">
                <a:solidFill>
                  <a:srgbClr val="FFFFFF"/>
                </a:solidFill>
                <a:latin typeface="Arita Buri Bold"/>
              </a:rPr>
              <a:t>systems</a:t>
            </a:r>
            <a:r>
              <a:rPr lang="en-US" sz="3200" dirty="0" smtClean="0">
                <a:solidFill>
                  <a:srgbClr val="FFFFFF"/>
                </a:solidFill>
                <a:latin typeface="Arita Buri Bold"/>
              </a:rPr>
              <a:t> engineering ?</a:t>
            </a:r>
            <a:endParaRPr lang="en-US" sz="3200" dirty="0">
              <a:solidFill>
                <a:srgbClr val="FFFFFF"/>
              </a:solidFill>
              <a:latin typeface="Arita Buri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738365" y="1390362"/>
            <a:ext cx="607202" cy="7186833"/>
            <a:chOff x="0" y="0"/>
            <a:chExt cx="809602" cy="9582445"/>
          </a:xfrm>
        </p:grpSpPr>
        <p:sp>
          <p:nvSpPr>
            <p:cNvPr id="23" name="AutoShape 23"/>
            <p:cNvSpPr/>
            <p:nvPr/>
          </p:nvSpPr>
          <p:spPr>
            <a:xfrm>
              <a:off x="352044" y="404801"/>
              <a:ext cx="105515" cy="8772842"/>
            </a:xfrm>
            <a:prstGeom prst="rect">
              <a:avLst/>
            </a:prstGeom>
            <a:solidFill>
              <a:srgbClr val="EDEDED"/>
            </a:solidFill>
          </p:spPr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833421"/>
              <a:ext cx="809602" cy="809602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09602" cy="809602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8772842"/>
              <a:ext cx="809602" cy="809602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2924281"/>
              <a:ext cx="809602" cy="809602"/>
            </a:xfrm>
            <a:prstGeom prst="rect">
              <a:avLst/>
            </a:prstGeom>
          </p:spPr>
        </p:pic>
      </p:grpSp>
      <p:sp>
        <p:nvSpPr>
          <p:cNvPr id="29" name="Footer Placeholder 28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9870530">
            <a:off x="-343179" y="938834"/>
            <a:ext cx="10113785" cy="1011378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061555" y="1515800"/>
            <a:ext cx="7236403" cy="3627700"/>
            <a:chOff x="0" y="0"/>
            <a:chExt cx="9648537" cy="483693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648537" cy="4836933"/>
              <a:chOff x="0" y="0"/>
              <a:chExt cx="4096962" cy="205385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096962" cy="2053859"/>
              </a:xfrm>
              <a:custGeom>
                <a:avLst/>
                <a:gdLst/>
                <a:ahLst/>
                <a:cxnLst/>
                <a:rect l="l" t="t" r="r" b="b"/>
                <a:pathLst>
                  <a:path w="4096962" h="2053859">
                    <a:moveTo>
                      <a:pt x="3972502" y="2053859"/>
                    </a:moveTo>
                    <a:lnTo>
                      <a:pt x="124460" y="2053859"/>
                    </a:lnTo>
                    <a:cubicBezTo>
                      <a:pt x="55880" y="2053859"/>
                      <a:pt x="0" y="1997979"/>
                      <a:pt x="0" y="1929399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972502" y="0"/>
                    </a:lnTo>
                    <a:cubicBezTo>
                      <a:pt x="4041082" y="0"/>
                      <a:pt x="4096962" y="55880"/>
                      <a:pt x="4096962" y="124460"/>
                    </a:cubicBezTo>
                    <a:lnTo>
                      <a:pt x="4096962" y="1929399"/>
                    </a:lnTo>
                    <a:cubicBezTo>
                      <a:pt x="4096962" y="1997979"/>
                      <a:pt x="4041082" y="2053859"/>
                      <a:pt x="3972502" y="2053859"/>
                    </a:cubicBezTo>
                    <a:close/>
                  </a:path>
                </a:pathLst>
              </a:custGeom>
              <a:solidFill>
                <a:srgbClr val="63B8A7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500542" y="778755"/>
              <a:ext cx="8647453" cy="3222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84"/>
                </a:lnSpc>
              </a:pPr>
              <a:r>
                <a:rPr lang="en-US" sz="2774" spc="27">
                  <a:solidFill>
                    <a:srgbClr val="264C3D"/>
                  </a:solidFill>
                  <a:latin typeface="HK Grotesk Light"/>
                </a:rPr>
                <a:t>A not-for-prof</a:t>
              </a:r>
              <a:r>
                <a:rPr lang="en-US" sz="2774" u="none" spc="27">
                  <a:solidFill>
                    <a:srgbClr val="264C3D"/>
                  </a:solidFill>
                  <a:latin typeface="HK Grotesk Light"/>
                </a:rPr>
                <a:t>it membership organization founded to develop and disseminate the transdisciplinary principles and practices that enable the realization of successful systems.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57925" y="3151484"/>
            <a:ext cx="6600185" cy="3526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endParaRPr sz="4800" dirty="0"/>
          </a:p>
          <a:p>
            <a:pPr algn="ctr">
              <a:lnSpc>
                <a:spcPts val="5459"/>
              </a:lnSpc>
            </a:pPr>
            <a:r>
              <a:rPr lang="en-US" sz="4800" dirty="0">
                <a:solidFill>
                  <a:srgbClr val="63B8A7"/>
                </a:solidFill>
                <a:latin typeface="Arimo"/>
              </a:rPr>
              <a:t>INCOSE (National Council on Systems Engineering).</a:t>
            </a:r>
          </a:p>
          <a:p>
            <a:pPr marL="0" lvl="0" indent="0" algn="ctr">
              <a:lnSpc>
                <a:spcPts val="5460"/>
              </a:lnSpc>
            </a:pPr>
            <a:endParaRPr lang="en-US" sz="4800" dirty="0">
              <a:solidFill>
                <a:srgbClr val="63B8A7"/>
              </a:solidFill>
              <a:latin typeface="Arimo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144000" y="5637283"/>
            <a:ext cx="7071512" cy="3548691"/>
            <a:chOff x="0" y="0"/>
            <a:chExt cx="9428683" cy="4731589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428683" cy="4731589"/>
              <a:chOff x="0" y="0"/>
              <a:chExt cx="4782157" cy="239982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782157" cy="2399826"/>
              </a:xfrm>
              <a:custGeom>
                <a:avLst/>
                <a:gdLst/>
                <a:ahLst/>
                <a:cxnLst/>
                <a:rect l="l" t="t" r="r" b="b"/>
                <a:pathLst>
                  <a:path w="4782157" h="2399826">
                    <a:moveTo>
                      <a:pt x="4657697" y="2399826"/>
                    </a:moveTo>
                    <a:lnTo>
                      <a:pt x="124460" y="2399826"/>
                    </a:lnTo>
                    <a:cubicBezTo>
                      <a:pt x="55880" y="2399826"/>
                      <a:pt x="0" y="2343946"/>
                      <a:pt x="0" y="227536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2275366"/>
                    </a:lnTo>
                    <a:cubicBezTo>
                      <a:pt x="4782157" y="2343946"/>
                      <a:pt x="4726277" y="2399826"/>
                      <a:pt x="4657697" y="2399826"/>
                    </a:cubicBezTo>
                    <a:close/>
                  </a:path>
                </a:pathLst>
              </a:custGeom>
              <a:solidFill>
                <a:srgbClr val="03989E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489136" y="652192"/>
              <a:ext cx="8450410" cy="33795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1"/>
                </a:lnSpc>
              </a:pPr>
              <a:r>
                <a:rPr lang="en-US" sz="2415" spc="24">
                  <a:solidFill>
                    <a:srgbClr val="264C3D"/>
                  </a:solidFill>
                  <a:latin typeface="HK Grotesk Light"/>
                </a:rPr>
                <a:t> INCOSE is designed to connect SE prof</a:t>
              </a:r>
              <a:r>
                <a:rPr lang="en-US" sz="2415" u="none" spc="24">
                  <a:solidFill>
                    <a:srgbClr val="264C3D"/>
                  </a:solidFill>
                  <a:latin typeface="HK Grotesk Light"/>
                </a:rPr>
                <a:t>essionals with educational, networking, and career-advancement opportunities in the interest of developing the global community of systems engineers and systems approaches to problems.</a:t>
              </a:r>
            </a:p>
          </p:txBody>
        </p:sp>
      </p:grpSp>
      <p:sp>
        <p:nvSpPr>
          <p:cNvPr id="13" name="Footer Placeholder 12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3291821" y="3502549"/>
            <a:ext cx="3268809" cy="32819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726600" y="3250414"/>
            <a:ext cx="2376833" cy="27463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567848" y="376072"/>
            <a:ext cx="3297627" cy="24942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17126" y="7242496"/>
            <a:ext cx="3414374" cy="515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39"/>
              </a:lnSpc>
              <a:spcBef>
                <a:spcPct val="0"/>
              </a:spcBef>
            </a:pPr>
            <a:r>
              <a:rPr lang="en-US" sz="3200">
                <a:solidFill>
                  <a:srgbClr val="264C3D"/>
                </a:solidFill>
                <a:latin typeface="Arita Buri Bold"/>
              </a:rPr>
              <a:t>Life Cycle Cost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55588" y="6512566"/>
            <a:ext cx="3518857" cy="1488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264C3D"/>
                </a:solidFill>
                <a:latin typeface="Arita Buri Bold"/>
              </a:rPr>
              <a:t>Budgetable Operational Efficiency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61189" y="1288370"/>
            <a:ext cx="10813256" cy="11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US" sz="7999">
                <a:solidFill>
                  <a:srgbClr val="FFFFFF"/>
                </a:solidFill>
                <a:latin typeface="Arita Buri Bold"/>
              </a:rPr>
              <a:t>System Life Cycle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9774928">
            <a:off x="-37336" y="987979"/>
            <a:ext cx="7914763" cy="79147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828023" y="2273902"/>
            <a:ext cx="9802596" cy="6087712"/>
            <a:chOff x="0" y="0"/>
            <a:chExt cx="13070127" cy="8116949"/>
          </a:xfrm>
        </p:grpSpPr>
        <p:sp>
          <p:nvSpPr>
            <p:cNvPr id="4" name="TextBox 4"/>
            <p:cNvSpPr txBox="1"/>
            <p:nvPr/>
          </p:nvSpPr>
          <p:spPr>
            <a:xfrm>
              <a:off x="0" y="8192"/>
              <a:ext cx="13070127" cy="3538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025"/>
                </a:lnSpc>
              </a:pPr>
              <a:r>
                <a:rPr lang="en-US" sz="9114">
                  <a:solidFill>
                    <a:srgbClr val="4686C8"/>
                  </a:solidFill>
                  <a:latin typeface="Arita Buri Bold"/>
                </a:rPr>
                <a:t>What Is a    System? 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651933"/>
              <a:ext cx="13070127" cy="4469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88725" lvl="1" indent="-344363">
                <a:lnSpc>
                  <a:spcPts val="4466"/>
                </a:lnSpc>
                <a:buFont typeface="Arial"/>
                <a:buChar char="•"/>
              </a:pPr>
              <a:r>
                <a:rPr lang="en-US" sz="3190">
                  <a:solidFill>
                    <a:srgbClr val="09427D"/>
                  </a:solidFill>
                  <a:latin typeface="HK Grotesk Light"/>
                </a:rPr>
                <a:t>system is an organized collection of parts (or subsystems) that are highly integrated to accomplish an overall goal.</a:t>
              </a:r>
            </a:p>
            <a:p>
              <a:pPr>
                <a:lnSpc>
                  <a:spcPts val="4466"/>
                </a:lnSpc>
              </a:pPr>
              <a:endParaRPr lang="en-US" sz="3190">
                <a:solidFill>
                  <a:srgbClr val="09427D"/>
                </a:solidFill>
                <a:latin typeface="HK Grotesk Light"/>
              </a:endParaRPr>
            </a:p>
            <a:p>
              <a:pPr marL="688725" lvl="1" indent="-344363">
                <a:lnSpc>
                  <a:spcPts val="4466"/>
                </a:lnSpc>
                <a:buFont typeface="Arial"/>
                <a:buChar char="•"/>
              </a:pPr>
              <a:r>
                <a:rPr lang="en-US" sz="3190">
                  <a:solidFill>
                    <a:srgbClr val="09427D"/>
                  </a:solidFill>
                  <a:latin typeface="HK Grotesk Light"/>
                </a:rPr>
                <a:t>The system has various inputswhich together, accomplish the overall desired goal for the system. 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0" y="1721813"/>
            <a:ext cx="7081397" cy="6176552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D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4102089" y="1028700"/>
            <a:ext cx="1785496" cy="15777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4323961" y="6172200"/>
            <a:ext cx="312724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/>
          <a:srcRect t="1577" b="1577"/>
          <a:stretch>
            <a:fillRect/>
          </a:stretch>
        </p:blipFill>
        <p:spPr>
          <a:xfrm>
            <a:off x="1736407" y="4073806"/>
            <a:ext cx="10328095" cy="51844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2990" y="866775"/>
            <a:ext cx="1106769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b="1" dirty="0">
                <a:solidFill>
                  <a:schemeClr val="bg1"/>
                </a:solidFill>
                <a:latin typeface="+mj-lt"/>
              </a:rPr>
              <a:t>Elements of a System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662391">
            <a:off x="1029879" y="1043622"/>
            <a:ext cx="7160074" cy="742130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509416" y="2368058"/>
            <a:ext cx="8324740" cy="5550883"/>
            <a:chOff x="0" y="0"/>
            <a:chExt cx="11099654" cy="7401178"/>
          </a:xfrm>
        </p:grpSpPr>
        <p:sp>
          <p:nvSpPr>
            <p:cNvPr id="4" name="TextBox 4"/>
            <p:cNvSpPr txBox="1"/>
            <p:nvPr/>
          </p:nvSpPr>
          <p:spPr>
            <a:xfrm>
              <a:off x="0" y="6395"/>
              <a:ext cx="11099654" cy="45886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Arita Buri Bold"/>
                </a:rPr>
                <a:t>WHAT IS SYSTEMS ENGINEERING 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05091"/>
              <a:ext cx="11099654" cy="2600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20"/>
                </a:lnSpc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Systems Eng</a:t>
              </a:r>
              <a:r>
                <a:rPr lang="en-US" sz="2800" u="none">
                  <a:solidFill>
                    <a:srgbClr val="FFFFFF"/>
                  </a:solidFill>
                  <a:latin typeface="HK Grotesk Light"/>
                </a:rPr>
                <a:t>ineering is an interdisciplinary approach that provides the means to enable the realisation of successful complex systems.</a:t>
              </a:r>
            </a:p>
            <a:p>
              <a:pPr marL="0" lvl="0" indent="0">
                <a:lnSpc>
                  <a:spcPts val="3919"/>
                </a:lnSpc>
              </a:pPr>
              <a:endParaRPr lang="en-US" sz="2800" u="none">
                <a:solidFill>
                  <a:srgbClr val="FFFFFF"/>
                </a:solidFill>
                <a:latin typeface="HK Grotesk Light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12839" y="2709803"/>
            <a:ext cx="7194154" cy="451440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1112919">
            <a:off x="324865" y="2960311"/>
            <a:ext cx="6031066" cy="62511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577543" y="2947558"/>
            <a:ext cx="5525710" cy="523441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77200" y="975750"/>
            <a:ext cx="6345907" cy="128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19"/>
              </a:lnSpc>
              <a:spcBef>
                <a:spcPct val="0"/>
              </a:spcBef>
            </a:pPr>
            <a:r>
              <a:rPr lang="en-US" sz="4800" b="1" dirty="0" smtClean="0">
                <a:solidFill>
                  <a:srgbClr val="264C3D"/>
                </a:solidFill>
                <a:latin typeface="Arita Buri Bold" panose="020B0604020202020204" charset="-127"/>
                <a:ea typeface="Arita Buri Bold" panose="020B0604020202020204" charset="-127"/>
              </a:rPr>
              <a:t>Systems engineering </a:t>
            </a:r>
            <a:r>
              <a:rPr lang="en-US" sz="4800" b="1" dirty="0">
                <a:solidFill>
                  <a:srgbClr val="264C3D"/>
                </a:solidFill>
                <a:latin typeface="Arita Buri Bold" panose="020B0604020202020204" charset="-127"/>
                <a:ea typeface="Arita Buri Bold" panose="020B0604020202020204" charset="-127"/>
              </a:rPr>
              <a:t>processes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03253" y="2774611"/>
            <a:ext cx="10641697" cy="57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ta Buri Bold"/>
              </a:rPr>
              <a:t> task definition (informative definition)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64913" y="4230938"/>
            <a:ext cx="10641697" cy="57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ta Buri Bold"/>
              </a:rPr>
              <a:t>conceptual stage (cardinal definition)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03253" y="6057288"/>
            <a:ext cx="10641697" cy="57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ta Buri Bold"/>
              </a:rPr>
              <a:t>design stage (formative definition)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03253" y="7879081"/>
            <a:ext cx="11670397" cy="577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ta Buri Bold"/>
              </a:rPr>
              <a:t>implementation stage (manufacturing definition)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857373">
            <a:off x="9358766" y="478101"/>
            <a:ext cx="6800527" cy="80278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6691162">
            <a:off x="9360819" y="621305"/>
            <a:ext cx="6796422" cy="802303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833096" y="641927"/>
            <a:ext cx="3095220" cy="99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199">
                <a:solidFill>
                  <a:srgbClr val="264C3D"/>
                </a:solidFill>
                <a:latin typeface="Arita Buri Bold"/>
              </a:rPr>
              <a:t>Requirements Management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33096" y="6590635"/>
            <a:ext cx="2667199" cy="148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199">
                <a:solidFill>
                  <a:srgbClr val="264C3D"/>
                </a:solidFill>
                <a:latin typeface="Arita Buri Bold"/>
              </a:rPr>
              <a:t>Technical Performance Management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33096" y="4463465"/>
            <a:ext cx="2667199" cy="99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199">
                <a:solidFill>
                  <a:srgbClr val="264C3D"/>
                </a:solidFill>
                <a:latin typeface="Arita Buri Bold"/>
              </a:rPr>
              <a:t>Decision Management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13929" y="2440982"/>
            <a:ext cx="5185930" cy="4102116"/>
            <a:chOff x="0" y="0"/>
            <a:chExt cx="6914574" cy="5469488"/>
          </a:xfrm>
        </p:grpSpPr>
        <p:sp>
          <p:nvSpPr>
            <p:cNvPr id="8" name="TextBox 8"/>
            <p:cNvSpPr txBox="1"/>
            <p:nvPr/>
          </p:nvSpPr>
          <p:spPr>
            <a:xfrm>
              <a:off x="0" y="-62425"/>
              <a:ext cx="6914574" cy="2705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55"/>
                </a:lnSpc>
              </a:pPr>
              <a:r>
                <a:rPr lang="en-US" sz="4119">
                  <a:solidFill>
                    <a:srgbClr val="FFFFFF"/>
                  </a:solidFill>
                  <a:latin typeface="Arita Buri Bold"/>
                </a:rPr>
                <a:t>Technical Management Processes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937682"/>
              <a:ext cx="6914574" cy="24391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95"/>
                </a:lnSpc>
              </a:pPr>
              <a:r>
                <a:rPr lang="en-US" sz="2639">
                  <a:solidFill>
                    <a:srgbClr val="264C3D"/>
                  </a:solidFill>
                  <a:latin typeface="HK Grotesk Light"/>
                </a:rPr>
                <a:t>In order for a system to be managed correctly, technical management processes must be followed correctly.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2857249" y="748536"/>
            <a:ext cx="135003" cy="6842634"/>
          </a:xfrm>
          <a:prstGeom prst="rect">
            <a:avLst/>
          </a:prstGeom>
          <a:solidFill>
            <a:srgbClr val="264C3D"/>
          </a:solidFill>
        </p:spPr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634918" y="671365"/>
            <a:ext cx="714670" cy="71467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634918" y="2695829"/>
            <a:ext cx="714670" cy="71467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567416" y="7102817"/>
            <a:ext cx="714670" cy="71467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634918" y="5047430"/>
            <a:ext cx="714670" cy="71467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833096" y="2409689"/>
            <a:ext cx="3095220" cy="99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199">
                <a:solidFill>
                  <a:srgbClr val="264C3D"/>
                </a:solidFill>
                <a:latin typeface="Arita Buri Bold"/>
              </a:rPr>
              <a:t>Interface Management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7772964">
            <a:off x="184636" y="640600"/>
            <a:ext cx="9732282" cy="9732282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925577" y="1520576"/>
            <a:ext cx="135003" cy="6842634"/>
          </a:xfrm>
          <a:prstGeom prst="rect">
            <a:avLst/>
          </a:prstGeom>
          <a:solidFill>
            <a:srgbClr val="264C3D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703246" y="1443404"/>
            <a:ext cx="714670" cy="7146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703246" y="3467869"/>
            <a:ext cx="714670" cy="7146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635744" y="7874856"/>
            <a:ext cx="714670" cy="7146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0703246" y="5819470"/>
            <a:ext cx="714670" cy="714670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54548" y="1747271"/>
            <a:ext cx="6792459" cy="679245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t="-24943" b="-24963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1901424" y="929563"/>
            <a:ext cx="3775985" cy="1966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9"/>
              </a:lnSpc>
            </a:pPr>
            <a:endParaRPr/>
          </a:p>
          <a:p>
            <a:pPr>
              <a:lnSpc>
                <a:spcPts val="3839"/>
              </a:lnSpc>
            </a:pPr>
            <a:r>
              <a:rPr lang="en-US" sz="3199">
                <a:solidFill>
                  <a:srgbClr val="264C3D"/>
                </a:solidFill>
                <a:latin typeface="Arita Buri Bold"/>
              </a:rPr>
              <a:t>Technical Reviews and Audits</a:t>
            </a:r>
          </a:p>
          <a:p>
            <a:pPr marL="0" lvl="0" indent="0">
              <a:lnSpc>
                <a:spcPts val="3840"/>
              </a:lnSpc>
              <a:spcBef>
                <a:spcPct val="0"/>
              </a:spcBef>
            </a:pPr>
            <a:endParaRPr lang="en-US" sz="3199">
              <a:solidFill>
                <a:srgbClr val="264C3D"/>
              </a:solidFill>
              <a:latin typeface="Arita Buri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901424" y="7604876"/>
            <a:ext cx="2667199" cy="99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199">
                <a:solidFill>
                  <a:srgbClr val="264C3D"/>
                </a:solidFill>
                <a:latin typeface="Arita Buri Bold"/>
              </a:rPr>
              <a:t>Risk management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01424" y="4993303"/>
            <a:ext cx="4709495" cy="148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199">
                <a:solidFill>
                  <a:srgbClr val="264C3D"/>
                </a:solidFill>
                <a:latin typeface="Arita Buri Bold"/>
              </a:rPr>
              <a:t>Technical Planning, Monitoring, Evaluation and Control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01424" y="3181729"/>
            <a:ext cx="3775985" cy="997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199">
                <a:solidFill>
                  <a:srgbClr val="264C3D"/>
                </a:solidFill>
                <a:latin typeface="Arita Buri Bold"/>
              </a:rPr>
              <a:t>Work Distribution Tree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1186" r="372" b="320"/>
          <a:stretch>
            <a:fillRect/>
          </a:stretch>
        </p:blipFill>
        <p:spPr>
          <a:xfrm>
            <a:off x="188597" y="2890629"/>
            <a:ext cx="7273767" cy="502178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61970" y="670100"/>
            <a:ext cx="7820629" cy="14869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</a:pPr>
            <a:r>
              <a:rPr lang="en-US" sz="5400" b="1" dirty="0">
                <a:latin typeface="Arita Buri Bold" panose="020B0604020202020204" charset="-127"/>
                <a:ea typeface="Arita Buri Bold" panose="020B0604020202020204" charset="-127"/>
              </a:rPr>
              <a:t>SYSTEM ANALYSIS AND CONTROL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76617" y="3394759"/>
            <a:ext cx="9238241" cy="1786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 Light"/>
              </a:rPr>
              <a:t>System A</a:t>
            </a:r>
            <a:r>
              <a:rPr lang="en-US" sz="3399" u="none">
                <a:solidFill>
                  <a:srgbClr val="FFFFFF"/>
                </a:solidFill>
                <a:latin typeface="HK Grotesk Light"/>
              </a:rPr>
              <a:t>nalysis and Control manages and controls the overall Systems Engineering Process.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00122" y="5950938"/>
            <a:ext cx="9979366" cy="1786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HK Grotesk Light"/>
              </a:rPr>
              <a:t>System Analysis and Control interacts with all the other activities of the Systems Engineering Process.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smtClean="0"/>
              <a:t>UNCLASSIFIED
</a:t>
            </a:r>
            <a:r>
              <a:rPr lang="en-US" sz="12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sz="12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UNCLASSIFIED&#10; "/>
  <p:tag name="BJHEADERFOOTERTEXTMARKING" val="UNCLASSIFIED&#10; 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753fb180-a0f1-47ee-bb6b-5956a4b631ac" origin="userSelected">
  <element uid="id_classification_nonbusiness" value=""/>
  <element uid="3a9ec6f0-1d56-47f3-b78c-2cd80822a847" value=""/>
</sisl>
</file>

<file path=customXml/itemProps1.xml><?xml version="1.0" encoding="utf-8"?>
<ds:datastoreItem xmlns:ds="http://schemas.openxmlformats.org/officeDocument/2006/customXml" ds:itemID="{818A3688-C3A3-4DCE-BA2A-B227C0604F8D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748</Words>
  <Application>Microsoft Office PowerPoint</Application>
  <PresentationFormat>Custom</PresentationFormat>
  <Paragraphs>160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Arita Buri Bold</vt:lpstr>
      <vt:lpstr>Calibri</vt:lpstr>
      <vt:lpstr>DejaVu Serif Bold</vt:lpstr>
      <vt:lpstr>Arimo</vt:lpstr>
      <vt:lpstr>Abril Fatface</vt:lpstr>
      <vt:lpstr>Times New Roman</vt:lpstr>
      <vt:lpstr>Decalotype Medium</vt:lpstr>
      <vt:lpstr>HK Grotesk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Yeşil ve Mavi İllüstrasyon Teknoloji Satış Sunumu Sunum</dc:title>
  <dc:creator>OSMAN MERT CAN KAYNAK</dc:creator>
  <cp:lastModifiedBy>OSMAN MERT CAN KAYNAK</cp:lastModifiedBy>
  <cp:revision>6</cp:revision>
  <dcterms:created xsi:type="dcterms:W3CDTF">2006-08-16T00:00:00Z</dcterms:created>
  <dcterms:modified xsi:type="dcterms:W3CDTF">2021-09-08T12:31:45Z</dcterms:modified>
  <dc:identifier>DAEoyWcxT90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84556bed-3e85-4f30-abef-bb7a127794c6</vt:lpwstr>
  </property>
  <property fmtid="{D5CDD505-2E9C-101B-9397-08002B2CF9AE}" pid="3" name="bjSaver">
    <vt:lpwstr>4jM6hCOclwIEDFn/PisyvbnRUwzyJ72J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policy="753fb180-a0f1-47ee-bb6b-5956a4b631ac" origin="userSelected" xmlns="http://www.boldonj</vt:lpwstr>
  </property>
  <property fmtid="{D5CDD505-2E9C-101B-9397-08002B2CF9AE}" pid="5" name="bjDocumentLabelXML-0">
    <vt:lpwstr>ames.com/2008/01/sie/internal/label"&gt;&lt;element uid="id_classification_nonbusiness" value="" /&gt;&lt;element uid="3a9ec6f0-1d56-47f3-b78c-2cd80822a847" value="" /&gt;&lt;/sisl&gt;</vt:lpwstr>
  </property>
  <property fmtid="{D5CDD505-2E9C-101B-9397-08002B2CF9AE}" pid="6" name="bjDocumentSecurityLabel">
    <vt:lpwstr>TASNİF DIŞI</vt:lpwstr>
  </property>
</Properties>
</file>